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0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50DC-4515-0147-89DB-1BCFB70425C8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F4F6F-D7B0-734E-8CAB-427E784696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5313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50DC-4515-0147-89DB-1BCFB70425C8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F4F6F-D7B0-734E-8CAB-427E784696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3051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50DC-4515-0147-89DB-1BCFB70425C8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F4F6F-D7B0-734E-8CAB-427E784696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0823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50DC-4515-0147-89DB-1BCFB70425C8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F4F6F-D7B0-734E-8CAB-427E784696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1104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50DC-4515-0147-89DB-1BCFB70425C8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F4F6F-D7B0-734E-8CAB-427E784696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77670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50DC-4515-0147-89DB-1BCFB70425C8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F4F6F-D7B0-734E-8CAB-427E784696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16808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50DC-4515-0147-89DB-1BCFB70425C8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F4F6F-D7B0-734E-8CAB-427E784696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65049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50DC-4515-0147-89DB-1BCFB70425C8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F4F6F-D7B0-734E-8CAB-427E784696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08786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50DC-4515-0147-89DB-1BCFB70425C8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F4F6F-D7B0-734E-8CAB-427E784696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00711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50DC-4515-0147-89DB-1BCFB70425C8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F4F6F-D7B0-734E-8CAB-427E784696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4371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650DC-4515-0147-89DB-1BCFB70425C8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F4F6F-D7B0-734E-8CAB-427E784696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34773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650DC-4515-0147-89DB-1BCFB70425C8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F4F6F-D7B0-734E-8CAB-427E784696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11772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://alkoinfo.ee/et/kuhu-poorduda/alkoravi/kuhu-poorduda/programm-kainem-ja-tervem-eesti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alkoinfo.ee/et/moodukus/ule-piiride/kuritarvitamine-ja-soltuvus/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ravijuhend.ee/juhendid/ravijuhendid/146/alkoholitarvitamise-hairega-patsiendi-kasitlus" TargetMode="Externa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kte@tai.ee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AI_KTE_jupid_taust_värv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779904"/>
          </a:xfrm>
          <a:prstGeom prst="rect">
            <a:avLst/>
          </a:prstGeom>
        </p:spPr>
      </p:pic>
      <p:pic>
        <p:nvPicPr>
          <p:cNvPr id="4" name="Picture 3" descr="TAI_KTE_jupid_valge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6436" y="241891"/>
            <a:ext cx="3004276" cy="3091400"/>
          </a:xfrm>
          <a:prstGeom prst="rect">
            <a:avLst/>
          </a:prstGeom>
        </p:spPr>
      </p:pic>
      <p:pic>
        <p:nvPicPr>
          <p:cNvPr id="5" name="Picture 4" descr="TAI_KTE_jupid_logo-riba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79904"/>
            <a:ext cx="9144000" cy="119904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3929" y="3333291"/>
            <a:ext cx="56252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000" dirty="0" smtClean="0"/>
              <a:t>Kuidas aitab programm „Kainem ja tervem Eesti”?</a:t>
            </a:r>
          </a:p>
          <a:p>
            <a:endParaRPr lang="et-EE" sz="4000" dirty="0"/>
          </a:p>
        </p:txBody>
      </p:sp>
    </p:spTree>
    <p:extLst>
      <p:ext uri="{BB962C8B-B14F-4D97-AF65-F5344CB8AC3E}">
        <p14:creationId xmlns="" xmlns:p14="http://schemas.microsoft.com/office/powerpoint/2010/main" val="246930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AI_KTE_jupid_taust_värv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3" descr="TAI_KTE_jupid_valge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909" y="408191"/>
            <a:ext cx="2459947" cy="2531285"/>
          </a:xfrm>
          <a:prstGeom prst="rect">
            <a:avLst/>
          </a:prstGeom>
        </p:spPr>
      </p:pic>
      <p:pic>
        <p:nvPicPr>
          <p:cNvPr id="5" name="Picture 4" descr="TAI_KTE_jupid_muster-paremalt_valg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862" y="5518148"/>
            <a:ext cx="1979137" cy="1339852"/>
          </a:xfrm>
          <a:prstGeom prst="rect">
            <a:avLst/>
          </a:prstGeom>
        </p:spPr>
      </p:pic>
      <p:pic>
        <p:nvPicPr>
          <p:cNvPr id="6" name="Picture 5" descr="TAI_KTE_jupid_muster-vasakult_valg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7170"/>
            <a:ext cx="1723714" cy="122083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73220" y="3148312"/>
            <a:ext cx="66785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2000" dirty="0" smtClean="0"/>
              <a:t>Programmi „Kainem ja tervem Eesti“ üheks eesmärgiks on pakkuda </a:t>
            </a:r>
            <a:r>
              <a:rPr lang="et-EE" sz="2000" dirty="0" err="1" smtClean="0"/>
              <a:t>abivõimalust </a:t>
            </a:r>
            <a:r>
              <a:rPr lang="et-EE" sz="2000" u="sng" dirty="0" err="1" smtClean="0">
                <a:hlinkClick r:id="rId6"/>
              </a:rPr>
              <a:t>alkoholitarvitamise</a:t>
            </a:r>
            <a:r>
              <a:rPr lang="et-EE" sz="2000" u="sng" dirty="0" smtClean="0">
                <a:hlinkClick r:id="rId6"/>
              </a:rPr>
              <a:t> </a:t>
            </a:r>
            <a:r>
              <a:rPr lang="et-EE" sz="2000" u="sng" dirty="0" err="1" smtClean="0">
                <a:hlinkClick r:id="rId6"/>
              </a:rPr>
              <a:t>häirega</a:t>
            </a:r>
            <a:r>
              <a:rPr lang="et-EE" sz="2000" dirty="0" err="1" smtClean="0"/>
              <a:t> patsientidele</a:t>
            </a:r>
            <a:r>
              <a:rPr lang="et-EE" sz="2000" dirty="0" smtClean="0"/>
              <a:t>.</a:t>
            </a:r>
          </a:p>
          <a:p>
            <a:endParaRPr lang="et-EE" sz="2000" dirty="0" smtClean="0"/>
          </a:p>
          <a:p>
            <a:r>
              <a:rPr lang="et-EE" sz="2000" dirty="0" smtClean="0"/>
              <a:t>Inimestel, kellel on probleeme oma alkoholitarvitamise kontrolli all hoidmisega, on võimalik pöörduda abi saamiseks tervishoiuasutuste poole, mille </a:t>
            </a:r>
            <a:r>
              <a:rPr lang="et-EE" sz="2000" dirty="0" err="1" smtClean="0"/>
              <a:t>nimekirja </a:t>
            </a:r>
            <a:r>
              <a:rPr lang="et-EE" sz="2000" u="sng" dirty="0" err="1" smtClean="0">
                <a:hlinkClick r:id="rId7"/>
              </a:rPr>
              <a:t>leiad</a:t>
            </a:r>
            <a:r>
              <a:rPr lang="et-EE" sz="2000" u="sng" dirty="0" smtClean="0">
                <a:hlinkClick r:id="rId7"/>
              </a:rPr>
              <a:t> siit</a:t>
            </a:r>
            <a:r>
              <a:rPr lang="et-EE" sz="2000" dirty="0" smtClean="0"/>
              <a:t>.</a:t>
            </a:r>
          </a:p>
          <a:p>
            <a:endParaRPr lang="et-EE" sz="2000" dirty="0"/>
          </a:p>
        </p:txBody>
      </p:sp>
    </p:spTree>
    <p:extLst>
      <p:ext uri="{BB962C8B-B14F-4D97-AF65-F5344CB8AC3E}">
        <p14:creationId xmlns="" xmlns:p14="http://schemas.microsoft.com/office/powerpoint/2010/main" val="3031433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AI_KTE_jupid_sinine_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299" y="181419"/>
            <a:ext cx="1553610" cy="1598665"/>
          </a:xfrm>
          <a:prstGeom prst="rect">
            <a:avLst/>
          </a:prstGeom>
        </p:spPr>
      </p:pic>
      <p:pic>
        <p:nvPicPr>
          <p:cNvPr id="4" name="Picture 3" descr="TAI_KTE_jupid_muster-paremal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6884" y="5336730"/>
            <a:ext cx="2247115" cy="1521270"/>
          </a:xfrm>
          <a:prstGeom prst="rect">
            <a:avLst/>
          </a:prstGeom>
        </p:spPr>
      </p:pic>
      <p:pic>
        <p:nvPicPr>
          <p:cNvPr id="5" name="Picture 4" descr="TAI_KTE_jupid_muster-vasakul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20513"/>
            <a:ext cx="1464848" cy="10374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94481" y="355044"/>
            <a:ext cx="667859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200" b="1" dirty="0" smtClean="0"/>
              <a:t>Raviasutuse poole pöördumisel palume arvestada järgmist</a:t>
            </a:r>
            <a:r>
              <a:rPr lang="et-EE" sz="1200" b="1" dirty="0" smtClean="0"/>
              <a:t>:</a:t>
            </a:r>
          </a:p>
          <a:p>
            <a:endParaRPr lang="et-EE" sz="1200" dirty="0" smtClean="0"/>
          </a:p>
          <a:p>
            <a:pPr>
              <a:buFont typeface="Arial" pitchFamily="34" charset="0"/>
              <a:buChar char="•"/>
            </a:pPr>
            <a:r>
              <a:rPr lang="et-EE" sz="1200" dirty="0" smtClean="0"/>
              <a:t>Alkoholitarvitamise häire ravi teenuseid võivad saada patsiendi alates 18-aastaseks saamisest;</a:t>
            </a:r>
          </a:p>
          <a:p>
            <a:pPr>
              <a:buFont typeface="Arial" pitchFamily="34" charset="0"/>
              <a:buChar char="•"/>
            </a:pPr>
            <a:r>
              <a:rPr lang="et-EE" sz="1200" dirty="0" smtClean="0"/>
              <a:t>Alkoholitarvitamise häire ravi teenused on kõikidele patsientidele sõltumata ravikindlustuse olemasolust, teiste samal ajal osutatavate tervishoiuteenuste puhul on vajalik ravikindlustus või tuleb nende eest ise maksta;</a:t>
            </a:r>
          </a:p>
          <a:p>
            <a:pPr>
              <a:buFont typeface="Arial" pitchFamily="34" charset="0"/>
              <a:buChar char="•"/>
            </a:pPr>
            <a:r>
              <a:rPr lang="et-EE" sz="1200" dirty="0" smtClean="0"/>
              <a:t>Alkoholitarvitamise häire raviks pöördujatelt ei küsita visiidi ega voodipäeva tasu;</a:t>
            </a:r>
          </a:p>
          <a:p>
            <a:pPr>
              <a:buFont typeface="Arial" pitchFamily="34" charset="0"/>
              <a:buChar char="•"/>
            </a:pPr>
            <a:r>
              <a:rPr lang="et-EE" sz="1200" dirty="0" smtClean="0"/>
              <a:t>Alkoholitarvitamise häire ravi teenuseid ei osutata purjus isikutele;</a:t>
            </a:r>
          </a:p>
          <a:p>
            <a:pPr>
              <a:buFont typeface="Arial" pitchFamily="34" charset="0"/>
              <a:buChar char="•"/>
            </a:pPr>
            <a:r>
              <a:rPr lang="et-EE" sz="1200" dirty="0" smtClean="0"/>
              <a:t>Alkoholitarvitamise häire ravi teenuseid osutatakse patsiendi vajadustest lähtuvalt võimalusel arvestades patsiendi eelistusi;</a:t>
            </a:r>
          </a:p>
          <a:p>
            <a:pPr>
              <a:buFont typeface="Arial" pitchFamily="34" charset="0"/>
              <a:buChar char="•"/>
            </a:pPr>
            <a:r>
              <a:rPr lang="et-EE" sz="1200" dirty="0" smtClean="0"/>
              <a:t>Programmi raames pakutav alkoholitarvitamise häire ravi </a:t>
            </a:r>
            <a:r>
              <a:rPr lang="et-EE" sz="1200" dirty="0" err="1" smtClean="0"/>
              <a:t>järgib </a:t>
            </a:r>
            <a:r>
              <a:rPr lang="et-EE" sz="1200" u="sng" dirty="0" err="1" smtClean="0">
                <a:hlinkClick r:id="rId5"/>
              </a:rPr>
              <a:t>ravijuhendi</a:t>
            </a:r>
            <a:r>
              <a:rPr lang="et-EE" sz="1200" dirty="0" err="1" smtClean="0"/>
              <a:t> soovitusi</a:t>
            </a:r>
            <a:r>
              <a:rPr lang="et-EE" sz="1200" dirty="0" smtClean="0"/>
              <a:t> ja teenuse osutaja ja Tervise Arengu Instituudi vahel sõlmitud lepingu tingimusi;</a:t>
            </a:r>
          </a:p>
          <a:p>
            <a:pPr>
              <a:buFont typeface="Arial" pitchFamily="34" charset="0"/>
              <a:buChar char="•"/>
            </a:pPr>
            <a:r>
              <a:rPr lang="et-EE" sz="1200" dirty="0" smtClean="0"/>
              <a:t>Programmi vahenditest ei rahastata kaasuvate somaatiliste haiguste diagnoosimist ja ravi ning statsionaarset pikaajalist rehabilitatsiooni ja </a:t>
            </a:r>
            <a:r>
              <a:rPr lang="et-EE" sz="1200" dirty="0" err="1" smtClean="0"/>
              <a:t>resotsialiseerumist</a:t>
            </a:r>
            <a:r>
              <a:rPr lang="et-EE" sz="1200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et-EE" sz="1200" dirty="0" smtClean="0"/>
              <a:t>Programmi vahenditest ei rahastata alkoholitarvitamise häire ravi jooksul patsiendile väljakirjutatud ravimeid, ravimite väljaostmisel kehtivad soodusravimite loeteluga kehtestatud reeglid;</a:t>
            </a:r>
          </a:p>
          <a:p>
            <a:pPr>
              <a:buFont typeface="Arial" pitchFamily="34" charset="0"/>
              <a:buChar char="•"/>
            </a:pPr>
            <a:r>
              <a:rPr lang="et-EE" sz="1200" dirty="0" smtClean="0"/>
              <a:t>Alkoholitarvitamise häire raviprotsessi pikkus on keskmiselt 6-12 kuud ja see sõltub kõige enam patsiendi motivatsioonist;</a:t>
            </a:r>
          </a:p>
          <a:p>
            <a:pPr>
              <a:buFont typeface="Arial" pitchFamily="34" charset="0"/>
              <a:buChar char="•"/>
            </a:pPr>
            <a:r>
              <a:rPr lang="et-EE" sz="1200" dirty="0" smtClean="0"/>
              <a:t>Alkoholitarvitamise häire ravi ajal abistatakse vajadusel patsienti ravitulemuste seisukohalt oluliste tervishoiu-, sotsiaal- ja muude teenuste saamiseks, mida pakutakse teiste institutsioonide poolt;</a:t>
            </a:r>
          </a:p>
          <a:p>
            <a:pPr>
              <a:buFont typeface="Arial" pitchFamily="34" charset="0"/>
              <a:buChar char="•"/>
            </a:pPr>
            <a:r>
              <a:rPr lang="et-EE" sz="1200" dirty="0" smtClean="0"/>
              <a:t>Kuna alkoholitarvitamise häire ravis võib esineda tagasilangusi, on tervishoiutöötajal õigus patsiendiga kokkulepitud visiidile mitteilmumise korral 3 päeva jooksul ühendust võtta, et motiveerida teda tagasi ravile pöörduma;</a:t>
            </a:r>
          </a:p>
          <a:p>
            <a:pPr>
              <a:buFont typeface="Arial" pitchFamily="34" charset="0"/>
              <a:buChar char="•"/>
            </a:pPr>
            <a:r>
              <a:rPr lang="et-EE" sz="1200" dirty="0" smtClean="0"/>
              <a:t>Programmi raames pakutakse nõustamise teenust ka alkoholitarvitamise häire all kannatavate patsientide lähedastele, kes on 18 või enam aastat vanad;</a:t>
            </a:r>
          </a:p>
          <a:p>
            <a:pPr>
              <a:buFont typeface="Arial" pitchFamily="34" charset="0"/>
              <a:buChar char="•"/>
            </a:pPr>
            <a:r>
              <a:rPr lang="et-EE" sz="1200" dirty="0" smtClean="0"/>
              <a:t>Teenuste saamiseks tuleb registreeruda kasutades teenuseosutaja poolt pakutud telefoninumbrit või e-posti aadressi;</a:t>
            </a:r>
          </a:p>
          <a:p>
            <a:pPr>
              <a:buFont typeface="Arial" pitchFamily="34" charset="0"/>
              <a:buChar char="•"/>
            </a:pPr>
            <a:r>
              <a:rPr lang="et-EE" sz="1200" dirty="0" smtClean="0"/>
              <a:t>Teenuseosutaja teeb kõik endast sõltuva, et tagada pöörduja vastuvõtt kolme tööpäeva jooksul;</a:t>
            </a:r>
          </a:p>
          <a:p>
            <a:pPr>
              <a:buFont typeface="Arial" pitchFamily="34" charset="0"/>
              <a:buChar char="•"/>
            </a:pPr>
            <a:r>
              <a:rPr lang="et-EE" sz="1200" dirty="0" smtClean="0"/>
              <a:t>Tervise Arengu Instituudil on kohustus esitada regulaarselt aruandeid osutatud teenuste ja kasusaajate kohta programmi rakendusüksusele;</a:t>
            </a:r>
          </a:p>
          <a:p>
            <a:pPr>
              <a:buFont typeface="Arial" pitchFamily="34" charset="0"/>
              <a:buChar char="•"/>
            </a:pPr>
            <a:r>
              <a:rPr lang="et-EE" sz="1200" dirty="0" smtClean="0"/>
              <a:t>Programmi raames pakutav alkoholitarvitamise häire ravi teenus on mõeldud patsientidele, kes soovivad muuta oma elu ja lähedastele, kes soovivad neid selles abistada.</a:t>
            </a:r>
          </a:p>
          <a:p>
            <a:endParaRPr lang="et-EE" sz="1200" dirty="0"/>
          </a:p>
        </p:txBody>
      </p:sp>
    </p:spTree>
    <p:extLst>
      <p:ext uri="{BB962C8B-B14F-4D97-AF65-F5344CB8AC3E}">
        <p14:creationId xmlns="" xmlns:p14="http://schemas.microsoft.com/office/powerpoint/2010/main" val="2980148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AI_KTE_jupid_taust_värv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Picture 3" descr="TAI_KTE_jupid_valge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31" y="241891"/>
            <a:ext cx="1492246" cy="1535521"/>
          </a:xfrm>
          <a:prstGeom prst="rect">
            <a:avLst/>
          </a:prstGeom>
        </p:spPr>
      </p:pic>
      <p:pic>
        <p:nvPicPr>
          <p:cNvPr id="2" name="Picture 1" descr="TAI_KTE_jupid_muster-vasakult_valge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54985"/>
            <a:ext cx="1839752" cy="1303015"/>
          </a:xfrm>
          <a:prstGeom prst="rect">
            <a:avLst/>
          </a:prstGeom>
        </p:spPr>
      </p:pic>
      <p:pic>
        <p:nvPicPr>
          <p:cNvPr id="7" name="Picture 6" descr="TAI_KTE_jupid_muster-paremalt_valge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712" y="4606143"/>
            <a:ext cx="3326288" cy="22518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06997" y="2170962"/>
            <a:ext cx="73036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dirty="0" smtClean="0"/>
              <a:t>Programmi „Kainem ja tervem Eesti“ rahastatakse Euroopa Sotsiaalfondi vahenditest ning programmi raames abivõimalust pakkuvatel tervishoiuteenuste osutajatel on leping Tervise Arengu Instituudiga. </a:t>
            </a:r>
            <a:endParaRPr lang="et-EE" dirty="0" smtClean="0"/>
          </a:p>
          <a:p>
            <a:endParaRPr lang="et-EE" dirty="0" smtClean="0"/>
          </a:p>
          <a:p>
            <a:r>
              <a:rPr lang="et-EE" dirty="0" smtClean="0"/>
              <a:t>Küsimustega </a:t>
            </a:r>
            <a:r>
              <a:rPr lang="et-EE" dirty="0" smtClean="0"/>
              <a:t>programmi ja selle raames pakutavate teenuste kohta palume pöörduda e-posti </a:t>
            </a:r>
            <a:r>
              <a:rPr lang="et-EE" dirty="0" err="1" smtClean="0"/>
              <a:t>aadressil </a:t>
            </a:r>
            <a:r>
              <a:rPr lang="et-EE" u="sng" dirty="0" err="1" smtClean="0">
                <a:hlinkClick r:id="rId6"/>
              </a:rPr>
              <a:t>kte@tai.ee</a:t>
            </a:r>
            <a:r>
              <a:rPr lang="et-EE" dirty="0" err="1" smtClean="0"/>
              <a:t> või</a:t>
            </a:r>
            <a:r>
              <a:rPr lang="et-EE" dirty="0" smtClean="0"/>
              <a:t> teenuse osutaja poole.</a:t>
            </a:r>
            <a:endParaRPr lang="et-EE" dirty="0"/>
          </a:p>
        </p:txBody>
      </p:sp>
    </p:spTree>
    <p:extLst>
      <p:ext uri="{BB962C8B-B14F-4D97-AF65-F5344CB8AC3E}">
        <p14:creationId xmlns="" xmlns:p14="http://schemas.microsoft.com/office/powerpoint/2010/main" val="2582474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142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Katrin</dc:creator>
  <cp:lastModifiedBy>Triin Ülesoo</cp:lastModifiedBy>
  <cp:revision>6</cp:revision>
  <dcterms:created xsi:type="dcterms:W3CDTF">2016-12-14T14:48:55Z</dcterms:created>
  <dcterms:modified xsi:type="dcterms:W3CDTF">2016-12-21T11:26:49Z</dcterms:modified>
</cp:coreProperties>
</file>